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256" r:id="rId4"/>
    <p:sldId id="293" r:id="rId6"/>
    <p:sldId id="257" r:id="rId7"/>
    <p:sldId id="290" r:id="rId8"/>
    <p:sldId id="291" r:id="rId9"/>
    <p:sldId id="292" r:id="rId10"/>
    <p:sldId id="297" r:id="rId11"/>
    <p:sldId id="298" r:id="rId12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in song" initials="j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6c1c3b07f_0_6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6c1c3b07f_0_6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29b50e5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f29b50e5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29b50e5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f29b50e5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29b50e5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f29b50e5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29b50e5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f29b50e5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29b50e5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f29b50e5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41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/>
              <a:t>KCPSO</a:t>
            </a:r>
            <a:r>
              <a:rPr lang="zh-CN" altLang="en-US" dirty="0"/>
              <a:t>算法显著提高了元胞的搜索能力，并改善了在线</a:t>
            </a:r>
            <a:r>
              <a:rPr lang="en-US" altLang="zh-CN" dirty="0"/>
              <a:t>Kriging</a:t>
            </a:r>
            <a:r>
              <a:rPr lang="zh-CN" altLang="en-US" dirty="0"/>
              <a:t>模型的加点准则，在</a:t>
            </a:r>
            <a:r>
              <a:rPr lang="en-US" altLang="zh-CN" dirty="0"/>
              <a:t>81</a:t>
            </a:r>
            <a:r>
              <a:rPr lang="zh-CN" altLang="en-US" dirty="0"/>
              <a:t>个数学算例中较传统算法提高问题解决率</a:t>
            </a:r>
            <a:r>
              <a:rPr lang="en-US" altLang="zh-CN" dirty="0"/>
              <a:t>19%</a:t>
            </a:r>
            <a:r>
              <a:rPr lang="zh-CN" altLang="en-US" dirty="0"/>
              <a:t>，在</a:t>
            </a:r>
            <a:r>
              <a:rPr lang="en-US" altLang="zh-CN" dirty="0"/>
              <a:t>20</a:t>
            </a:r>
            <a:r>
              <a:rPr lang="zh-CN" altLang="en-US" dirty="0"/>
              <a:t>次重复实验的结果下，该算法较传统算法最低降低隔板塔的年开销</a:t>
            </a:r>
            <a:r>
              <a:rPr lang="en-US" altLang="zh-CN" dirty="0"/>
              <a:t>23400</a:t>
            </a:r>
            <a:r>
              <a:rPr lang="zh-CN" altLang="en-US" dirty="0"/>
              <a:t>美元，</a:t>
            </a:r>
            <a:r>
              <a:rPr lang="en-US" altLang="zh-CN" dirty="0" err="1"/>
              <a:t>KCPSO</a:t>
            </a:r>
            <a:r>
              <a:rPr lang="zh-CN" altLang="en-US" dirty="0"/>
              <a:t>方法改进了粒子的搜索策略，采用更为创新的原则为元胞搜索信息训练</a:t>
            </a:r>
            <a:r>
              <a:rPr lang="en-US" altLang="zh-CN" dirty="0"/>
              <a:t>Kriging</a:t>
            </a:r>
            <a:r>
              <a:rPr lang="zh-CN" altLang="en-US" dirty="0"/>
              <a:t>模型，模型预测反作用于元胞搜索。这种策略可以有效的利用元胞搜索过程中的残余信息，同时通过在线数据驱动模式提高运算效率，最终可以有效避免算法早熟和陷入局部最优解同时缓解</a:t>
            </a:r>
            <a:r>
              <a:rPr lang="en-US" altLang="zh-CN" dirty="0"/>
              <a:t>Kriging</a:t>
            </a:r>
            <a:r>
              <a:rPr lang="zh-CN" altLang="en-US" dirty="0"/>
              <a:t>模型的波动性，得到更高的收敛质量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41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/>
              <a:t>KCPSO</a:t>
            </a:r>
            <a:r>
              <a:rPr lang="zh-CN" altLang="en-US" dirty="0"/>
              <a:t>算法显著提高了元胞的搜索能力，并改善了在线</a:t>
            </a:r>
            <a:r>
              <a:rPr lang="en-US" altLang="zh-CN" dirty="0"/>
              <a:t>Kriging</a:t>
            </a:r>
            <a:r>
              <a:rPr lang="zh-CN" altLang="en-US" dirty="0"/>
              <a:t>模型的加点准则，在</a:t>
            </a:r>
            <a:r>
              <a:rPr lang="en-US" altLang="zh-CN" dirty="0"/>
              <a:t>81</a:t>
            </a:r>
            <a:r>
              <a:rPr lang="zh-CN" altLang="en-US" dirty="0"/>
              <a:t>个数学算例中较传统算法提高问题解决率</a:t>
            </a:r>
            <a:r>
              <a:rPr lang="en-US" altLang="zh-CN" dirty="0"/>
              <a:t>19%</a:t>
            </a:r>
            <a:r>
              <a:rPr lang="zh-CN" altLang="en-US" dirty="0"/>
              <a:t>，在</a:t>
            </a:r>
            <a:r>
              <a:rPr lang="en-US" altLang="zh-CN" dirty="0"/>
              <a:t>20</a:t>
            </a:r>
            <a:r>
              <a:rPr lang="zh-CN" altLang="en-US" dirty="0"/>
              <a:t>次重复实验的结果下，该算法较传统算法最低降低隔板塔的年开销</a:t>
            </a:r>
            <a:r>
              <a:rPr lang="en-US" altLang="zh-CN" dirty="0"/>
              <a:t>23400</a:t>
            </a:r>
            <a:r>
              <a:rPr lang="zh-CN" altLang="en-US" dirty="0"/>
              <a:t>美元，</a:t>
            </a:r>
            <a:r>
              <a:rPr lang="en-US" altLang="zh-CN" dirty="0" err="1"/>
              <a:t>KCPSO</a:t>
            </a:r>
            <a:r>
              <a:rPr lang="zh-CN" altLang="en-US" dirty="0"/>
              <a:t>方法改进了粒子的搜索策略，采用更为创新的原则为元胞搜索信息训练</a:t>
            </a:r>
            <a:r>
              <a:rPr lang="en-US" altLang="zh-CN" dirty="0"/>
              <a:t>Kriging</a:t>
            </a:r>
            <a:r>
              <a:rPr lang="zh-CN" altLang="en-US" dirty="0"/>
              <a:t>模型，模型预测反作用于元胞搜索。这种策略可以有效的利用元胞搜索过程中的残余信息，同时通过在线数据驱动模式提高运算效率，最终可以有效避免算法早熟和陷入局部最优解同时缓解</a:t>
            </a:r>
            <a:r>
              <a:rPr lang="en-US" altLang="zh-CN" dirty="0"/>
              <a:t>Kriging</a:t>
            </a:r>
            <a:r>
              <a:rPr lang="zh-CN" altLang="en-US" dirty="0"/>
              <a:t>模型的波动性，得到更高的收敛质量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15597" y="1458636"/>
            <a:ext cx="43590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type="subTitle" idx="1"/>
          </p:nvPr>
        </p:nvSpPr>
        <p:spPr>
          <a:xfrm>
            <a:off x="715597" y="338586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type="title" hasCustomPrompt="1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type="subTitle" idx="1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3"/>
          <p:cNvSpPr txBox="1"/>
          <p:nvPr>
            <p:ph type="subTitle" idx="1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GB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-GB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/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90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59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9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62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6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67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68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6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7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7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7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7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7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type="title" idx="2" hasCustomPrompt="1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84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85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1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1048752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5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7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4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>
            <p:ph type="subTitle" idx="1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2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subTitle" idx="3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4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noFill/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15100" y="535000"/>
            <a:ext cx="7711200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46" name="Google Shape;46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11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DDB58-B847-48F4-A0F0-38D09FF5F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E3F01-BBFB-4248-B7DF-A45CE2B06A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954405" y="1458595"/>
            <a:ext cx="4998720" cy="18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5400" b="1"/>
              <a:t>知识问答子系统</a:t>
            </a:r>
            <a:endParaRPr sz="4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ea typeface="宋体" charset="0"/>
              </a:rPr>
              <a:t>——克利夫兰艺术博物馆知识问答</a:t>
            </a:r>
            <a:r>
              <a:rPr lang="zh-CN" altLang="en-GB" sz="2000">
                <a:ea typeface="宋体" charset="0"/>
              </a:rPr>
              <a:t>小助手</a:t>
            </a:r>
            <a:endParaRPr lang="zh-CN" altLang="en-GB" sz="2000">
              <a:ea typeface="宋体" charset="0"/>
            </a:endParaRPr>
          </a:p>
        </p:txBody>
      </p:sp>
      <p:sp>
        <p:nvSpPr>
          <p:cNvPr id="80" name="Google Shape;80;p16"/>
          <p:cNvSpPr txBox="1"/>
          <p:nvPr>
            <p:ph type="subTitle" idx="1"/>
          </p:nvPr>
        </p:nvSpPr>
        <p:spPr>
          <a:xfrm>
            <a:off x="954097" y="338586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计科</a:t>
            </a:r>
            <a:r>
              <a:rPr lang="en-US" altLang="zh-CN"/>
              <a:t>2001</a:t>
            </a:r>
            <a:r>
              <a:rPr lang="zh-CN" altLang="en-US">
                <a:ea typeface="宋体" charset="0"/>
              </a:rPr>
              <a:t>小组</a:t>
            </a:r>
            <a:endParaRPr lang="zh-CN" altLang="en-US">
              <a:ea typeface="宋体" charset="0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936547" y="3385884"/>
            <a:ext cx="4394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20180" y="61882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ABOUT </a:t>
            </a:r>
            <a:r>
              <a:rPr lang="en-US" altLang="en-GB">
                <a:solidFill>
                  <a:schemeClr val="tx1"/>
                </a:solidFill>
              </a:rPr>
              <a:t>C</a:t>
            </a:r>
            <a:r>
              <a:rPr lang="en-US" altLang="en-GB"/>
              <a:t>hatGPT</a:t>
            </a:r>
            <a:r>
              <a:rPr lang="zh-CN" altLang="en-US">
                <a:ea typeface="宋体" charset="0"/>
              </a:rPr>
              <a:t>——</a:t>
            </a:r>
            <a:endParaRPr lang="zh-CN" altLang="en-US">
              <a:ea typeface="宋体" charset="0"/>
            </a:endParaRPr>
          </a:p>
        </p:txBody>
      </p:sp>
      <p:sp>
        <p:nvSpPr>
          <p:cNvPr id="87" name="Google Shape;87;p17"/>
          <p:cNvSpPr txBox="1"/>
          <p:nvPr>
            <p:ph type="body" idx="1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ChatGPT（全名：Chat Generative Pre-trained Transformer）</a:t>
            </a:r>
            <a:r>
              <a:rPr lang="zh-CN" altLang="en-GB" sz="1250">
                <a:latin typeface="Anaheim"/>
                <a:ea typeface="宋体" charset="0"/>
                <a:cs typeface="Anaheim"/>
                <a:sym typeface="Anaheim"/>
              </a:rPr>
              <a:t>，ChatGPT是美国人工智能研究实验室OpenAI新推出的一种人工智能技术驱动的</a:t>
            </a:r>
            <a:r>
              <a:rPr lang="zh-CN" altLang="en-GB" sz="1600" b="1" i="1" u="sng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naheim"/>
                <a:ea typeface="宋体" charset="0"/>
                <a:cs typeface="Anaheim"/>
                <a:sym typeface="Anaheim"/>
              </a:rPr>
              <a:t>自然语言处理工具</a:t>
            </a:r>
            <a:r>
              <a:rPr lang="zh-CN" altLang="en-GB" sz="1250">
                <a:latin typeface="Anaheim"/>
                <a:ea typeface="宋体" charset="0"/>
                <a:cs typeface="Anaheim"/>
                <a:sym typeface="Anaheim"/>
              </a:rPr>
              <a:t>，使用了Transformer神经网络架构，也是GPT-3.5架构，这是一种用于处理序列数据的模型，拥有语言理解和文本生成能力。</a:t>
            </a:r>
            <a:endParaRPr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它会通过连接大量的语料库来训练模型，这些语料库包含了真实世界中的对话，使得ChatGPT具备上知天文下知地理，还能根据聊天的</a:t>
            </a:r>
            <a:r>
              <a:rPr lang="en-GB" sz="1250" b="1">
                <a:solidFill>
                  <a:srgbClr val="434343"/>
                </a:solidFill>
                <a:highlight>
                  <a:srgbClr val="FFFF00"/>
                </a:highlight>
                <a:latin typeface="Anaheim"/>
                <a:ea typeface="Anaheim"/>
                <a:cs typeface="Anaheim"/>
                <a:sym typeface="Anaheim"/>
              </a:rPr>
              <a:t>上下文进行互动</a:t>
            </a: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的能力，做到与真正人类几乎无异的聊天场景进行交流</a:t>
            </a:r>
            <a:r>
              <a:rPr lang="zh-CN" altLang="en-GB" sz="1250">
                <a:solidFill>
                  <a:srgbClr val="434343"/>
                </a:solidFill>
                <a:latin typeface="Anaheim"/>
                <a:ea typeface="宋体" charset="0"/>
                <a:cs typeface="Anaheim"/>
                <a:sym typeface="Anaheim"/>
              </a:rPr>
              <a:t>：</a:t>
            </a:r>
            <a:endParaRPr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606425" lvl="1" indent="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None/>
            </a:pPr>
            <a:endParaRPr lang="en-GB"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图片 1" descr="/private/var/folders/f3/r3ffgn1d68j9g7w4vl9x3x5c0000gn/T/com.kingsoft.wpsoffice.mac/photoedit2/2023050414524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665" y="651510"/>
            <a:ext cx="925830" cy="507365"/>
          </a:xfrm>
          <a:prstGeom prst="rect">
            <a:avLst/>
          </a:prstGeom>
        </p:spPr>
      </p:pic>
      <p:pic>
        <p:nvPicPr>
          <p:cNvPr id="5" name="图片 4" descr="/private/var/folders/f3/r3ffgn1d68j9g7w4vl9x3x5c0000gn/T/com.kingsoft.wpsoffice.mac/photoedit2/20230504150602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2561590"/>
            <a:ext cx="5213985" cy="2504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95580"/>
            <a:ext cx="2241550" cy="1023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20180" y="55532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ABOUT </a:t>
            </a:r>
            <a:r>
              <a:rPr lang="zh-CN" altLang="en-GB">
                <a:solidFill>
                  <a:schemeClr val="accent1"/>
                </a:solidFill>
              </a:rPr>
              <a:t>知识</a:t>
            </a:r>
            <a:r>
              <a:rPr lang="zh-CN" altLang="en-GB"/>
              <a:t>问答</a:t>
            </a:r>
            <a:r>
              <a:rPr lang="zh-CN" altLang="en-GB"/>
              <a:t>小助手——</a:t>
            </a:r>
            <a:endParaRPr lang="zh-CN" altLang="en-GB"/>
          </a:p>
        </p:txBody>
      </p:sp>
      <p:sp>
        <p:nvSpPr>
          <p:cNvPr id="87" name="Google Shape;87;p17"/>
          <p:cNvSpPr txBox="1"/>
          <p:nvPr>
            <p:ph type="body" idx="1"/>
          </p:nvPr>
        </p:nvSpPr>
        <p:spPr>
          <a:xfrm>
            <a:off x="539115" y="1291590"/>
            <a:ext cx="807974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“知识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问答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助手”，一款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基于</a:t>
            </a:r>
            <a:r>
              <a:rPr lang="zh-CN" altLang="en-GB" sz="1400" i="1" u="sng">
                <a:solidFill>
                  <a:srgbClr val="FF0000"/>
                </a:solidFill>
                <a:latin typeface="Anaheim"/>
                <a:ea typeface="Anaheim"/>
                <a:cs typeface="Anaheim"/>
                <a:sym typeface="Anaheim"/>
              </a:rPr>
              <a:t>博物馆知识问答情景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的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人工智能问答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平台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，基于chatGPT和openai的API实现。</a:t>
            </a:r>
            <a:endParaRPr lang="en-GB" sz="1250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lang="en-GB" sz="1250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用于检索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博物馆知识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问题、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相关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答疑、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博物馆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信息咨询 ...，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让你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像聊天一样实时获取答案，让一切</a:t>
            </a:r>
            <a:r>
              <a:rPr lang="zh-CN" altLang="en-GB" sz="1250">
                <a:latin typeface="Anaheim"/>
                <a:ea typeface="Anaheim"/>
                <a:cs typeface="Anaheim"/>
                <a:sym typeface="Anaheim"/>
              </a:rPr>
              <a:t>关于博物馆的</a:t>
            </a:r>
            <a:r>
              <a:rPr lang="en-GB" sz="1250">
                <a:latin typeface="Anaheim"/>
                <a:ea typeface="Anaheim"/>
                <a:cs typeface="Anaheim"/>
                <a:sym typeface="Anaheim"/>
              </a:rPr>
              <a:t>知识触手可及。</a:t>
            </a:r>
            <a:endParaRPr lang="en-GB" sz="1250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lang="en-GB"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○"/>
            </a:pP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用途：</a:t>
            </a:r>
            <a:r>
              <a:rPr lang="zh-CN" alt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适用于</a:t>
            </a: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任务型、问答型、闲聊型对话系统；</a:t>
            </a:r>
            <a:endParaRPr lang="en-GB"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○"/>
            </a:pP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场景：</a:t>
            </a:r>
            <a:r>
              <a:rPr lang="zh-CN" alt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适用于</a:t>
            </a: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封闭域、开放域对话系统；</a:t>
            </a:r>
            <a:endParaRPr lang="en-GB"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○"/>
            </a:pP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使用方法：</a:t>
            </a:r>
            <a:r>
              <a:rPr lang="zh-CN" alt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适用于</a:t>
            </a:r>
            <a:r>
              <a:rPr lang="en-GB" sz="125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检索式、生成式对话系统；</a:t>
            </a:r>
            <a:endParaRPr lang="en-GB" sz="125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" name="图片 0" descr="/private/var/folders/f3/r3ffgn1d68j9g7w4vl9x3x5c0000gn/T/com.kingsoft.wpsoffice.mac/photoedit2/20230511165944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2211705"/>
            <a:ext cx="2013585" cy="2178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/private/var/folders/f3/r3ffgn1d68j9g7w4vl9x3x5c0000gn/T/com.kingsoft.wpsoffice.mac/photoedit2/2023050414524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5" y="588010"/>
            <a:ext cx="925830" cy="50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333375"/>
            <a:ext cx="2098040" cy="958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20180" y="55532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ABOUT </a:t>
            </a:r>
            <a:r>
              <a:rPr lang="zh-CN" altLang="en-GB">
                <a:solidFill>
                  <a:schemeClr val="accent1"/>
                </a:solidFill>
              </a:rPr>
              <a:t>知识</a:t>
            </a:r>
            <a:r>
              <a:rPr lang="zh-CN" altLang="en-GB"/>
              <a:t>问答</a:t>
            </a:r>
            <a:r>
              <a:rPr lang="zh-CN" altLang="en-GB"/>
              <a:t>小助手——</a:t>
            </a:r>
            <a:endParaRPr lang="zh-CN" altLang="en-GB"/>
          </a:p>
        </p:txBody>
      </p:sp>
      <p:sp>
        <p:nvSpPr>
          <p:cNvPr id="87" name="Google Shape;87;p17"/>
          <p:cNvSpPr txBox="1"/>
          <p:nvPr>
            <p:ph type="body" idx="1"/>
          </p:nvPr>
        </p:nvSpPr>
        <p:spPr>
          <a:xfrm>
            <a:off x="611505" y="1095375"/>
            <a:ext cx="807974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zh-CN" altLang="en-GB" sz="1250" b="1">
                <a:latin typeface="Anaheim"/>
                <a:ea typeface="Anaheim"/>
                <a:cs typeface="Anaheim"/>
                <a:sym typeface="Anaheim"/>
              </a:rPr>
              <a:t>整体界面展示</a:t>
            </a:r>
            <a:endParaRPr lang="zh-CN" altLang="en-GB" sz="1250" b="1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lang="zh-CN" altLang="en-GB" sz="125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图片 1" descr="/private/var/folders/f3/r3ffgn1d68j9g7w4vl9x3x5c0000gn/T/com.kingsoft.wpsoffice.mac/photoedit2/2023050414524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588010"/>
            <a:ext cx="925830" cy="50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33375"/>
            <a:ext cx="2098040" cy="958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1491615"/>
            <a:ext cx="7409180" cy="3584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20180" y="55532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ABOUT </a:t>
            </a:r>
            <a:r>
              <a:rPr lang="zh-CN" altLang="en-GB">
                <a:solidFill>
                  <a:schemeClr val="accent1"/>
                </a:solidFill>
              </a:rPr>
              <a:t>知识</a:t>
            </a:r>
            <a:r>
              <a:rPr lang="zh-CN" altLang="en-GB"/>
              <a:t>问答</a:t>
            </a:r>
            <a:r>
              <a:rPr lang="zh-CN" altLang="en-GB"/>
              <a:t>小助手——</a:t>
            </a:r>
            <a:endParaRPr lang="zh-CN" altLang="en-GB"/>
          </a:p>
        </p:txBody>
      </p:sp>
      <p:sp>
        <p:nvSpPr>
          <p:cNvPr id="87" name="Google Shape;87;p17"/>
          <p:cNvSpPr txBox="1"/>
          <p:nvPr>
            <p:ph type="body" idx="1"/>
          </p:nvPr>
        </p:nvSpPr>
        <p:spPr>
          <a:xfrm>
            <a:off x="539115" y="1131570"/>
            <a:ext cx="807974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zh-CN" altLang="en-GB" sz="1250" b="1">
                <a:latin typeface="Anaheim"/>
                <a:ea typeface="Anaheim"/>
                <a:cs typeface="Anaheim"/>
                <a:sym typeface="Anaheim"/>
              </a:rPr>
              <a:t>前端</a:t>
            </a:r>
            <a:r>
              <a:rPr lang="zh-CN" altLang="en-GB" sz="1250" b="1">
                <a:latin typeface="Anaheim"/>
                <a:ea typeface="Anaheim"/>
                <a:cs typeface="Anaheim"/>
                <a:sym typeface="Anaheim"/>
              </a:rPr>
              <a:t>主要代码</a:t>
            </a:r>
            <a:endParaRPr lang="zh-CN" altLang="en-GB" sz="1250" b="1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lang="zh-CN" altLang="en-GB" sz="1250" b="1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图片 1" descr="/private/var/folders/f3/r3ffgn1d68j9g7w4vl9x3x5c0000gn/T/com.kingsoft.wpsoffice.mac/photoedit2/2023050414524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588010"/>
            <a:ext cx="925830" cy="50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33375"/>
            <a:ext cx="2098040" cy="958215"/>
          </a:xfrm>
          <a:prstGeom prst="rect">
            <a:avLst/>
          </a:prstGeom>
        </p:spPr>
      </p:pic>
      <p:pic>
        <p:nvPicPr>
          <p:cNvPr id="1" name="图片 0" descr="1091683793211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1491615"/>
            <a:ext cx="640715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20180" y="55532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ABOUT </a:t>
            </a:r>
            <a:r>
              <a:rPr lang="zh-CN" altLang="en-GB">
                <a:solidFill>
                  <a:schemeClr val="accent1"/>
                </a:solidFill>
              </a:rPr>
              <a:t>知识</a:t>
            </a:r>
            <a:r>
              <a:rPr lang="zh-CN" altLang="en-GB"/>
              <a:t>问答</a:t>
            </a:r>
            <a:r>
              <a:rPr lang="zh-CN" altLang="en-GB"/>
              <a:t>小助手——</a:t>
            </a:r>
            <a:endParaRPr lang="zh-CN" altLang="en-GB"/>
          </a:p>
        </p:txBody>
      </p:sp>
      <p:sp>
        <p:nvSpPr>
          <p:cNvPr id="87" name="Google Shape;87;p17"/>
          <p:cNvSpPr txBox="1"/>
          <p:nvPr>
            <p:ph type="body" idx="1"/>
          </p:nvPr>
        </p:nvSpPr>
        <p:spPr>
          <a:xfrm>
            <a:off x="611505" y="1095375"/>
            <a:ext cx="807974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r>
              <a:rPr lang="zh-CN" altLang="en-GB" sz="1250" b="1">
                <a:latin typeface="Anaheim"/>
                <a:ea typeface="Anaheim"/>
                <a:cs typeface="Anaheim"/>
                <a:sym typeface="Anaheim"/>
              </a:rPr>
              <a:t>后端主要代码</a:t>
            </a:r>
            <a:endParaRPr lang="zh-CN" altLang="en-GB" sz="1250" b="1"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naheim"/>
              <a:buChar char="●"/>
            </a:pPr>
            <a:endParaRPr lang="zh-CN" altLang="en-GB" sz="1250" b="1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图片 1" descr="/private/var/folders/f3/r3ffgn1d68j9g7w4vl9x3x5c0000gn/T/com.kingsoft.wpsoffice.mac/photoedit2/2023050414524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588010"/>
            <a:ext cx="925830" cy="50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33375"/>
            <a:ext cx="2098040" cy="958215"/>
          </a:xfrm>
          <a:prstGeom prst="rect">
            <a:avLst/>
          </a:prstGeom>
        </p:spPr>
      </p:pic>
      <p:pic>
        <p:nvPicPr>
          <p:cNvPr id="1" name="图片 0" descr="1111683793368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1419860"/>
            <a:ext cx="6764020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>
          <a:xfrm>
            <a:off x="543878" y="125254"/>
            <a:ext cx="1857375" cy="529114"/>
          </a:xfrm>
        </p:spPr>
        <p:txBody>
          <a:bodyPr>
            <a:normAutofit/>
          </a:bodyPr>
          <a:lstStyle/>
          <a:p>
            <a:r>
              <a:rPr lang="en-US" altLang="zh-CN" sz="2625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625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小组</a:t>
            </a:r>
            <a:r>
              <a:rPr lang="zh-CN" altLang="en-US" sz="2625" b="1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团队</a:t>
            </a:r>
            <a:endParaRPr lang="zh-CN" altLang="en-US" sz="2625" b="1" spc="0" dirty="0">
              <a:gradFill>
                <a:gsLst>
                  <a:gs pos="0">
                    <a:srgbClr val="E36C1D"/>
                  </a:gs>
                  <a:gs pos="100000">
                    <a:srgbClr val="EA9358"/>
                  </a:gs>
                </a:gsLst>
                <a:lin ang="16980000" scaled="0"/>
              </a:gra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048625" name="文本框 3"/>
          <p:cNvSpPr txBox="1"/>
          <p:nvPr/>
        </p:nvSpPr>
        <p:spPr>
          <a:xfrm>
            <a:off x="2297360" y="191972"/>
            <a:ext cx="3917633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职责分工明确</a:t>
            </a:r>
            <a:r>
              <a:rPr lang="en-US" altLang="zh-CN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高效完成</a:t>
            </a:r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项目</a:t>
            </a:r>
            <a:endParaRPr lang="zh-CN" altLang="en-US" sz="195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2860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27" name="组合 26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32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80397" y="2895691"/>
              <a:ext cx="661742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赵凯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17529" y="3693311"/>
              <a:ext cx="2120480" cy="228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sz="1200" b="1" dirty="0">
                  <a:latin typeface="Arial Bold" panose="020B0604020202020204" charset="0"/>
                  <a:cs typeface="+mn-ea"/>
                  <a:sym typeface="+mn-lt"/>
                </a:rPr>
                <a:t>项目组长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。进行需求调研。</a:t>
              </a:r>
              <a:r>
                <a:rPr sz="1000" dirty="0">
                  <a:cs typeface="+mn-ea"/>
                  <a:sym typeface="+mn-lt"/>
                </a:rPr>
                <a:t>控制</a:t>
              </a:r>
              <a:r>
                <a:rPr lang="zh-CN" sz="1000" dirty="0">
                  <a:cs typeface="+mn-ea"/>
                  <a:sym typeface="+mn-lt"/>
                </a:rPr>
                <a:t>小组</a:t>
              </a:r>
              <a:r>
                <a:rPr sz="1000" dirty="0">
                  <a:cs typeface="+mn-ea"/>
                  <a:sym typeface="+mn-lt"/>
                </a:rPr>
                <a:t>项目的进度（管理整个项目的文档），并进行协调组织。每周一组织一次会议，报告上周项目进展和分配布置本周工作。</a:t>
              </a:r>
              <a:endParaRPr sz="1000" dirty="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972185"/>
            <a:ext cx="931545" cy="12604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6992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4" name="组合 3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5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0397" y="2895691"/>
              <a:ext cx="927829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潘浩天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6455" y="3693624"/>
              <a:ext cx="2201652" cy="228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sz="1200" b="1" dirty="0">
                  <a:latin typeface="Arial Bold" panose="020B0604020202020204" charset="0"/>
                  <a:cs typeface="+mn-ea"/>
                  <a:sym typeface="+mn-lt"/>
                </a:rPr>
                <a:t>界面设计师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r>
                <a:rPr sz="1000" dirty="0">
                  <a:cs typeface="+mn-ea"/>
                  <a:sym typeface="+mn-lt"/>
                </a:rPr>
                <a:t>根据</a:t>
              </a:r>
              <a:r>
                <a:rPr lang="zh-CN" sz="1000" dirty="0">
                  <a:cs typeface="+mn-ea"/>
                  <a:sym typeface="+mn-lt"/>
                </a:rPr>
                <a:t>需求</a:t>
              </a:r>
              <a:r>
                <a:rPr sz="1000" dirty="0">
                  <a:cs typeface="+mn-ea"/>
                  <a:sym typeface="+mn-lt"/>
                </a:rPr>
                <a:t>调研情况,编写需求文档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r>
                <a:rPr sz="1000" dirty="0">
                  <a:cs typeface="+mn-ea"/>
                  <a:sym typeface="+mn-lt"/>
                </a:rPr>
                <a:t>设计相应的界面,使用visio等工具设计</a:t>
              </a:r>
              <a:r>
                <a:rPr lang="zh-CN" sz="1000" dirty="0">
                  <a:cs typeface="+mn-ea"/>
                  <a:sym typeface="+mn-lt"/>
                </a:rPr>
                <a:t>原型图、</a:t>
              </a:r>
              <a:r>
                <a:rPr sz="1000" dirty="0">
                  <a:cs typeface="+mn-ea"/>
                  <a:sym typeface="+mn-lt"/>
                </a:rPr>
                <a:t>功能的架构和类结构,指明界面操作的</a:t>
              </a:r>
              <a:r>
                <a:rPr lang="zh-CN" sz="1000" dirty="0">
                  <a:cs typeface="+mn-ea"/>
                  <a:sym typeface="+mn-lt"/>
                </a:rPr>
                <a:t>使用</a:t>
              </a:r>
              <a:r>
                <a:rPr sz="1000" dirty="0">
                  <a:cs typeface="+mn-ea"/>
                  <a:sym typeface="+mn-lt"/>
                </a:rPr>
                <a:t>逻辑,实现逻辑的类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endParaRPr lang="zh-CN" sz="1000" dirty="0">
                <a:ea typeface="宋体" charset="0"/>
                <a:cs typeface="+mn-ea"/>
                <a:sym typeface="+mn-lt"/>
              </a:endParaRPr>
            </a:p>
          </p:txBody>
        </p:sp>
      </p:grpSp>
      <p:pic>
        <p:nvPicPr>
          <p:cNvPr id="10" name="图片 9" descr="IMG_4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80" y="1066800"/>
            <a:ext cx="774700" cy="11633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2394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13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67756" y="2946137"/>
              <a:ext cx="967015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黎明涛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122" y="3759938"/>
              <a:ext cx="2120480" cy="193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sz="1200" b="1" dirty="0">
                  <a:latin typeface="Arial Bold" panose="020B0604020202020204" charset="0"/>
                  <a:cs typeface="Arial Bold" panose="020B0604020202020204" charset="0"/>
                  <a:sym typeface="+mn-lt"/>
                </a:rPr>
                <a:t>后端开发</a:t>
              </a:r>
              <a:r>
                <a:rPr lang="zh-CN" sz="1200" b="1" dirty="0">
                  <a:latin typeface="Arial Bold" panose="020B0604020202020204" charset="0"/>
                  <a:cs typeface="Arial Bold" panose="020B0604020202020204" charset="0"/>
                  <a:sym typeface="+mn-lt"/>
                </a:rPr>
                <a:t>师</a:t>
              </a:r>
              <a:r>
                <a:rPr sz="1200" b="1" dirty="0">
                  <a:latin typeface="Arial Bold" panose="020B0604020202020204" charset="0"/>
                  <a:cs typeface="Arial Bold" panose="020B0604020202020204" charset="0"/>
                  <a:sym typeface="+mn-lt"/>
                </a:rPr>
                <a:t> 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r>
                <a:rPr sz="1000" dirty="0">
                  <a:cs typeface="+mn-ea"/>
                  <a:sym typeface="+mn-lt"/>
                </a:rPr>
                <a:t>根据详细设计,写程序设计书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，数据库设计，程序设计，测试在具体设计时配合团队进行迭代修改，从而完成整个设计。</a:t>
              </a:r>
              <a:endParaRPr lang="zh-CN" sz="1000" dirty="0">
                <a:ea typeface="宋体" charset="0"/>
                <a:cs typeface="+mn-ea"/>
                <a:sym typeface="+mn-lt"/>
              </a:endParaRPr>
            </a:p>
          </p:txBody>
        </p:sp>
      </p:grpSp>
      <p:pic>
        <p:nvPicPr>
          <p:cNvPr id="18" name="图片 17" descr="1481683795250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1066800"/>
            <a:ext cx="797560" cy="120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1971">
        <p:fade/>
      </p:transition>
    </mc:Choice>
    <mc:Fallback>
      <p:transition advTm="119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>
          <a:xfrm>
            <a:off x="543878" y="125254"/>
            <a:ext cx="1857375" cy="529114"/>
          </a:xfrm>
        </p:spPr>
        <p:txBody>
          <a:bodyPr>
            <a:normAutofit/>
          </a:bodyPr>
          <a:lstStyle/>
          <a:p>
            <a:r>
              <a:rPr lang="en-US" altLang="zh-CN" sz="2625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625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小组</a:t>
            </a:r>
            <a:r>
              <a:rPr lang="zh-CN" altLang="en-US" sz="2625" b="1" spc="0" dirty="0">
                <a:gradFill>
                  <a:gsLst>
                    <a:gs pos="0">
                      <a:srgbClr val="E36C1D"/>
                    </a:gs>
                    <a:gs pos="100000">
                      <a:srgbClr val="EA9358"/>
                    </a:gs>
                  </a:gsLst>
                  <a:lin ang="16980000" scaled="0"/>
                </a:gradFill>
                <a:latin typeface="黑体" panose="02010609060101010101" charset="-122"/>
                <a:ea typeface="黑体" panose="02010609060101010101" charset="-122"/>
                <a:cs typeface="+mn-cs"/>
              </a:rPr>
              <a:t>团队</a:t>
            </a:r>
            <a:endParaRPr lang="zh-CN" altLang="en-US" sz="2625" b="1" spc="0" dirty="0">
              <a:gradFill>
                <a:gsLst>
                  <a:gs pos="0">
                    <a:srgbClr val="E36C1D"/>
                  </a:gs>
                  <a:gs pos="100000">
                    <a:srgbClr val="EA9358"/>
                  </a:gs>
                </a:gsLst>
                <a:lin ang="16980000" scaled="0"/>
              </a:gra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6992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4" name="组合 3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5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0397" y="2895691"/>
              <a:ext cx="927829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张峻箔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9728" y="3760251"/>
              <a:ext cx="2201652" cy="193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sz="1200" b="1" dirty="0">
                  <a:latin typeface="Arial Bold" panose="020B0604020202020204" charset="0"/>
                  <a:cs typeface="+mn-ea"/>
                  <a:sym typeface="+mn-lt"/>
                </a:rPr>
                <a:t>测试开发师</a:t>
              </a:r>
              <a:r>
                <a:rPr lang="zh-CN" sz="1000" dirty="0">
                  <a:cs typeface="+mn-ea"/>
                  <a:sym typeface="+mn-lt"/>
                </a:rPr>
                <a:t>：编写各种</a:t>
              </a:r>
              <a:r>
                <a:rPr lang="zh-CN" sz="1000" dirty="0">
                  <a:cs typeface="+mn-ea"/>
                  <a:sym typeface="+mn-lt"/>
                </a:rPr>
                <a:t>测试用例，负责执行各种测试，包括单元测试、集成测试、系统测试等，确保系统质量，</a:t>
              </a:r>
              <a:r>
                <a:rPr sz="1000" dirty="0">
                  <a:cs typeface="+mn-ea"/>
                  <a:sym typeface="+mn-lt"/>
                </a:rPr>
                <a:t>写测试</a:t>
              </a:r>
              <a:r>
                <a:rPr lang="zh-CN" sz="1000" dirty="0">
                  <a:cs typeface="+mn-ea"/>
                  <a:sym typeface="+mn-lt"/>
                </a:rPr>
                <a:t>报告。</a:t>
              </a:r>
              <a:endParaRPr lang="zh-CN" sz="10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2394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13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67756" y="2946137"/>
              <a:ext cx="967015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孟祥旭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122" y="3759938"/>
              <a:ext cx="2120480" cy="193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sz="1200" b="1" dirty="0">
                  <a:latin typeface="Arial Bold" panose="020B0604020202020204" charset="0"/>
                  <a:cs typeface="+mn-ea"/>
                  <a:sym typeface="+mn-lt"/>
                </a:rPr>
                <a:t>前端开发</a:t>
              </a:r>
              <a:r>
                <a:rPr lang="zh-CN" sz="1200" b="1" dirty="0">
                  <a:latin typeface="Arial Bold" panose="020B0604020202020204" charset="0"/>
                  <a:cs typeface="+mn-ea"/>
                  <a:sym typeface="+mn-lt"/>
                </a:rPr>
                <a:t>师</a:t>
              </a:r>
              <a:r>
                <a:rPr sz="1000" dirty="0">
                  <a:cs typeface="+mn-ea"/>
                  <a:sym typeface="+mn-lt"/>
                </a:rPr>
                <a:t>：负责设计和开发系统的前端界面，实现用户交互和数据展示等。</a:t>
              </a:r>
              <a:r>
                <a:rPr sz="1000" dirty="0">
                  <a:cs typeface="+mn-ea"/>
                  <a:sym typeface="+mn-lt"/>
                </a:rPr>
                <a:t>编写用户手册、开发文档、测试文档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endParaRPr lang="zh-CN" sz="1000" dirty="0">
                <a:ea typeface="宋体" charset="0"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sz="1000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5900" y="915670"/>
            <a:ext cx="2454910" cy="3747770"/>
            <a:chOff x="272793" y="953038"/>
            <a:chExt cx="2443451" cy="5617608"/>
          </a:xfrm>
          <a:effectLst>
            <a:outerShdw blurRad="368300" dist="50800" dir="5400000" sx="101000" sy="101000" algn="ctr" rotWithShape="0">
              <a:srgbClr val="000000">
                <a:alpha val="64000"/>
              </a:srgbClr>
            </a:outerShdw>
          </a:effectLst>
        </p:grpSpPr>
        <p:grpSp>
          <p:nvGrpSpPr>
            <p:cNvPr id="20" name="组合 19"/>
            <p:cNvGrpSpPr/>
            <p:nvPr/>
          </p:nvGrpSpPr>
          <p:grpSpPr>
            <a:xfrm>
              <a:off x="306357" y="953038"/>
              <a:ext cx="2409887" cy="5617608"/>
              <a:chOff x="4441461" y="3555768"/>
              <a:chExt cx="3581876" cy="1734741"/>
            </a:xfrm>
          </p:grpSpPr>
          <p:sp>
            <p:nvSpPr>
              <p:cNvPr id="21" name="Rectangle: Rounded Corners 5"/>
              <p:cNvSpPr/>
              <p:nvPr/>
            </p:nvSpPr>
            <p:spPr>
              <a:xfrm>
                <a:off x="4441461" y="3555768"/>
                <a:ext cx="3581876" cy="1734741"/>
              </a:xfrm>
              <a:prstGeom prst="roundRect">
                <a:avLst>
                  <a:gd name="adj" fmla="val 40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508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160129" y="4018001"/>
                <a:ext cx="144550" cy="9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endParaRPr lang="zh-CN" altLang="en-US" sz="1500" i="1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72793" y="3373525"/>
              <a:ext cx="2431099" cy="44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50" b="1" dirty="0">
                  <a:cs typeface="+mn-ea"/>
                  <a:sym typeface="+mn-lt"/>
                </a:rPr>
                <a:t>计算机科学与技术 本科</a:t>
              </a:r>
              <a:endParaRPr lang="zh-CN" altLang="en-US" sz="1350" b="1" dirty="0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67756" y="2946137"/>
              <a:ext cx="967015" cy="51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50" b="1" dirty="0">
                  <a:solidFill>
                    <a:srgbClr val="0078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夏泽宇</a:t>
              </a:r>
              <a:endParaRPr lang="zh-CN" altLang="en-US" sz="1650" b="1" dirty="0">
                <a:solidFill>
                  <a:srgbClr val="0078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7122" y="3759938"/>
              <a:ext cx="2120480" cy="158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sz="1200" b="1" dirty="0">
                  <a:latin typeface="Arial Bold" panose="020B0604020202020204" charset="0"/>
                  <a:cs typeface="+mn-ea"/>
                  <a:sym typeface="+mn-lt"/>
                </a:rPr>
                <a:t>后端开发</a:t>
              </a:r>
              <a:r>
                <a:rPr lang="zh-CN" sz="1200" b="1" dirty="0">
                  <a:latin typeface="Arial Bold" panose="020B0604020202020204" charset="0"/>
                  <a:cs typeface="+mn-ea"/>
                  <a:sym typeface="+mn-lt"/>
                </a:rPr>
                <a:t>师</a:t>
              </a:r>
              <a:r>
                <a:rPr sz="1000" dirty="0">
                  <a:cs typeface="+mn-ea"/>
                  <a:sym typeface="+mn-lt"/>
                </a:rPr>
                <a:t>：负责开发系统的后端逻辑和数据库，实现数据存储和处理等。编写用户手册、开发文档、测试文档</a:t>
              </a:r>
              <a:r>
                <a:rPr lang="zh-CN" sz="1000" dirty="0">
                  <a:ea typeface="宋体" charset="0"/>
                  <a:cs typeface="+mn-ea"/>
                  <a:sym typeface="+mn-lt"/>
                </a:rPr>
                <a:t>。</a:t>
              </a:r>
              <a:endParaRPr lang="zh-CN" sz="1000" dirty="0">
                <a:ea typeface="宋体" charset="0"/>
                <a:cs typeface="+mn-ea"/>
                <a:sym typeface="+mn-lt"/>
              </a:endParaRPr>
            </a:p>
          </p:txBody>
        </p:sp>
      </p:grpSp>
      <p:pic>
        <p:nvPicPr>
          <p:cNvPr id="31" name="图片 30" descr="2841683795571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1128395"/>
            <a:ext cx="809625" cy="1135380"/>
          </a:xfrm>
          <a:prstGeom prst="rect">
            <a:avLst/>
          </a:prstGeom>
        </p:spPr>
      </p:pic>
      <p:pic>
        <p:nvPicPr>
          <p:cNvPr id="34" name="图片 33" descr="181683773051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1176020"/>
            <a:ext cx="940435" cy="1069340"/>
          </a:xfrm>
          <a:prstGeom prst="rect">
            <a:avLst/>
          </a:prstGeom>
        </p:spPr>
      </p:pic>
      <p:pic>
        <p:nvPicPr>
          <p:cNvPr id="35" name="图片 34" descr="11683773280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15" y="1176020"/>
            <a:ext cx="752475" cy="1089660"/>
          </a:xfrm>
          <a:prstGeom prst="rect">
            <a:avLst/>
          </a:prstGeom>
        </p:spPr>
      </p:pic>
      <p:sp>
        <p:nvSpPr>
          <p:cNvPr id="36" name="文本框 3"/>
          <p:cNvSpPr txBox="1"/>
          <p:nvPr/>
        </p:nvSpPr>
        <p:spPr>
          <a:xfrm>
            <a:off x="2297360" y="191972"/>
            <a:ext cx="3917633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职责分工明确</a:t>
            </a:r>
            <a:r>
              <a:rPr lang="en-US" altLang="zh-CN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高效完成</a:t>
            </a:r>
            <a:r>
              <a:rPr lang="zh-CN" altLang="en-US" sz="195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项目</a:t>
            </a:r>
            <a:endParaRPr lang="zh-CN" altLang="en-US" sz="195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1971">
        <p:fade/>
      </p:transition>
    </mc:Choice>
    <mc:Fallback>
      <p:transition advTm="11971">
        <p:fade/>
      </p:transition>
    </mc:Fallback>
  </mc:AlternateContent>
</p:sld>
</file>

<file path=ppt/theme/theme1.xml><?xml version="1.0" encoding="utf-8"?>
<a:theme xmlns:a="http://schemas.openxmlformats.org/drawingml/2006/main" name="Minimalist Aesthetics Business Plan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文字</Application>
  <PresentationFormat/>
  <Paragraphs>82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2" baseType="lpstr">
      <vt:lpstr>Arial</vt:lpstr>
      <vt:lpstr>宋体</vt:lpstr>
      <vt:lpstr>Wingdings</vt:lpstr>
      <vt:lpstr>Arial</vt:lpstr>
      <vt:lpstr>Josefin Sans</vt:lpstr>
      <vt:lpstr>Thonburi</vt:lpstr>
      <vt:lpstr>Bebas Neue</vt:lpstr>
      <vt:lpstr>Quicksand</vt:lpstr>
      <vt:lpstr>Anaheim</vt:lpstr>
      <vt:lpstr>Proxima Nova Semibold</vt:lpstr>
      <vt:lpstr>Proxima Nova</vt:lpstr>
      <vt:lpstr>微软雅黑</vt:lpstr>
      <vt:lpstr>汉仪旗黑</vt:lpstr>
      <vt:lpstr>宋体</vt:lpstr>
      <vt:lpstr>Arial Unicode MS</vt:lpstr>
      <vt:lpstr>汉仪书宋二KW</vt:lpstr>
      <vt:lpstr>黑体</vt:lpstr>
      <vt:lpstr>汉仪中黑KW</vt:lpstr>
      <vt:lpstr>等线</vt:lpstr>
      <vt:lpstr>汉仪中等线KW</vt:lpstr>
      <vt:lpstr>等线 Light</vt:lpstr>
      <vt:lpstr>Arial Bold</vt:lpstr>
      <vt:lpstr>Minimalist Aesthetics Business Plan by Slidesgo</vt:lpstr>
      <vt:lpstr>Office 主题​​</vt:lpstr>
      <vt:lpstr>BUSINESS PLAN INFOGRAPHICS</vt:lpstr>
      <vt:lpstr>ABOUT ChatGPT——</vt:lpstr>
      <vt:lpstr>ABOUT THESE INFOGRAPHICS</vt:lpstr>
      <vt:lpstr>ABOUT 知识问答小助手——</vt:lpstr>
      <vt:lpstr>ABOUT 知识问答小助手——</vt:lpstr>
      <vt:lpstr>ABOUT 知识问答小助手——</vt:lpstr>
      <vt:lpstr> 算法团队</vt:lpstr>
      <vt:lpstr> 小组团队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知识问答子系统——克利夫兰艺术博物馆知识问答小助手</dc:title>
  <dc:creator/>
  <cp:lastModifiedBy>潘潘</cp:lastModifiedBy>
  <cp:revision>52</cp:revision>
  <dcterms:created xsi:type="dcterms:W3CDTF">2023-05-11T09:44:48Z</dcterms:created>
  <dcterms:modified xsi:type="dcterms:W3CDTF">2023-05-11T09:44:48Z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2AC72A37B9E76789F6AC5C649AA79256</vt:lpwstr>
  </property>
  <property fmtid="{D5CDD505-2E9C-101B-9397-08002B2CF9AE}" pid="3" name="KSOProductBuildVer">
    <vt:lpwstr>2052-4.6.1.7467</vt:lpwstr>
  </property>
</Properties>
</file>